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ram" charset="1" panose="02000000000000000000"/>
      <p:regular r:id="rId10"/>
    </p:embeddedFont>
    <p:embeddedFont>
      <p:font typeface="Gram Bold" charset="1" panose="00000000000000000000"/>
      <p:regular r:id="rId11"/>
    </p:embeddedFont>
    <p:embeddedFont>
      <p:font typeface="Gram Italics" charset="1" panose="02000000000000000000"/>
      <p:regular r:id="rId12"/>
    </p:embeddedFont>
    <p:embeddedFont>
      <p:font typeface="Gram Bold Italics" charset="1" panose="00000000000000000000"/>
      <p:regular r:id="rId13"/>
    </p:embeddedFont>
    <p:embeddedFont>
      <p:font typeface="Finland" charset="1" panose="00000000000000000000"/>
      <p:regular r:id="rId14"/>
    </p:embeddedFont>
    <p:embeddedFont>
      <p:font typeface="Finland Bold" charset="1" panose="00000000000000000000"/>
      <p:regular r:id="rId15"/>
    </p:embeddedFont>
    <p:embeddedFont>
      <p:font typeface="Finland Italics" charset="1" panose="00000000000000000000"/>
      <p:regular r:id="rId16"/>
    </p:embeddedFont>
    <p:embeddedFont>
      <p:font typeface="Finland Bold Italics" charset="1" panose="00000000000000000000"/>
      <p:regular r:id="rId17"/>
    </p:embeddedFont>
    <p:embeddedFont>
      <p:font typeface="Finland Thin" charset="1" panose="00000000000000000000"/>
      <p:regular r:id="rId18"/>
    </p:embeddedFont>
    <p:embeddedFont>
      <p:font typeface="Finland Thin Italics" charset="1" panose="00000000000000000000"/>
      <p:regular r:id="rId19"/>
    </p:embeddedFont>
    <p:embeddedFont>
      <p:font typeface="Alta" charset="1" panose="02000503000000000000"/>
      <p:regular r:id="rId20"/>
    </p:embeddedFont>
    <p:embeddedFont>
      <p:font typeface="Alta Light" charset="1" panose="02000303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53" Target="slides/slide2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jpe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jpeg" Type="http://schemas.openxmlformats.org/officeDocument/2006/relationships/image"/><Relationship Id="rId9" Target="../media/image48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77.png" Type="http://schemas.openxmlformats.org/officeDocument/2006/relationships/image"/><Relationship Id="rId12" Target="../media/image78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9.jpeg" Type="http://schemas.openxmlformats.org/officeDocument/2006/relationships/image"/><Relationship Id="rId7" Target="../media/image80.jpe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434" y="-815536"/>
            <a:ext cx="18239566" cy="11372182"/>
          </a:xfrm>
          <a:custGeom>
            <a:avLst/>
            <a:gdLst/>
            <a:ahLst/>
            <a:cxnLst/>
            <a:rect r="r" b="b" t="t" l="l"/>
            <a:pathLst>
              <a:path h="11372182" w="18239566">
                <a:moveTo>
                  <a:pt x="0" y="0"/>
                </a:moveTo>
                <a:lnTo>
                  <a:pt x="18239566" y="0"/>
                </a:lnTo>
                <a:lnTo>
                  <a:pt x="18239566" y="11372182"/>
                </a:lnTo>
                <a:lnTo>
                  <a:pt x="0" y="11372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51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8767" y="4641955"/>
            <a:ext cx="11590892" cy="144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4"/>
              </a:lnSpc>
            </a:pPr>
            <a:r>
              <a:rPr lang="en-US" sz="8010">
                <a:solidFill>
                  <a:srgbClr val="000000"/>
                </a:solidFill>
                <a:latin typeface="Alta"/>
              </a:rPr>
              <a:t>ROTEIRO DE EXPERIMENTOS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8767" y="5733001"/>
            <a:ext cx="11590892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lta"/>
              </a:rPr>
              <a:t>REFINADO APÓS O PRÉ-TESTE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17688">
            <a:off x="14474935" y="-1388921"/>
            <a:ext cx="9915645" cy="11364636"/>
          </a:xfrm>
          <a:custGeom>
            <a:avLst/>
            <a:gdLst/>
            <a:ahLst/>
            <a:cxnLst/>
            <a:rect r="r" b="b" t="t" l="l"/>
            <a:pathLst>
              <a:path h="11364636" w="9915645">
                <a:moveTo>
                  <a:pt x="0" y="0"/>
                </a:moveTo>
                <a:lnTo>
                  <a:pt x="9915646" y="0"/>
                </a:lnTo>
                <a:lnTo>
                  <a:pt x="9915646" y="11364636"/>
                </a:lnTo>
                <a:lnTo>
                  <a:pt x="0" y="11364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99957"/>
            <a:ext cx="9387780" cy="117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Alta"/>
              </a:rPr>
              <a:t>1. TELA DE CARREGAMENTO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87383"/>
            <a:ext cx="7445713" cy="117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Alta"/>
              </a:rPr>
              <a:t>2. TELA DE LOGIN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1298" y="3994207"/>
            <a:ext cx="4918025" cy="117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Alta"/>
              </a:rPr>
              <a:t>3. TELA INICIAL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96716"/>
            <a:ext cx="14174539" cy="117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Alta"/>
              </a:rPr>
              <a:t>4. TELA DE PESQUISA DE MEDICAMENTOS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89560" y="-212096"/>
            <a:ext cx="12708880" cy="1477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latin typeface="Alta"/>
              </a:rPr>
              <a:t>ROTEIRO DOS EXPERIMENTOS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74193"/>
            <a:ext cx="8213378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LOGIN E CADASTRO DE USUÁRIO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1298" y="4768240"/>
            <a:ext cx="17701692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ACESSAR OU CRIAR LEMBRETES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347698"/>
            <a:ext cx="8442966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LISTAGEM DE REMÉDIOS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576702"/>
            <a:ext cx="7510909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ACESSO AS CONFIGURAÇÕES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003242"/>
            <a:ext cx="10072985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INFORMAÇÕES SOBRE OS MEDICAMENTOS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612187"/>
            <a:ext cx="5207943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ACESSO A BULAS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4282224" y="2817652"/>
            <a:ext cx="12043228" cy="4651697"/>
          </a:xfrm>
          <a:custGeom>
            <a:avLst/>
            <a:gdLst/>
            <a:ahLst/>
            <a:cxnLst/>
            <a:rect r="r" b="b" t="t" l="l"/>
            <a:pathLst>
              <a:path h="4651697" w="12043228">
                <a:moveTo>
                  <a:pt x="0" y="0"/>
                </a:moveTo>
                <a:lnTo>
                  <a:pt x="12043228" y="0"/>
                </a:lnTo>
                <a:lnTo>
                  <a:pt x="12043228" y="4651696"/>
                </a:lnTo>
                <a:lnTo>
                  <a:pt x="0" y="465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65239" y="1522369"/>
            <a:ext cx="5869037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lta"/>
              </a:rPr>
              <a:t>5. TELA DE PERFIL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65239" y="4383045"/>
            <a:ext cx="10555039" cy="11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lta"/>
              </a:rPr>
              <a:t>6. BARRA DE CONFIGURAÇÕES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84351" y="-212096"/>
            <a:ext cx="12719298" cy="1477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000000"/>
                </a:solidFill>
                <a:latin typeface="Alta"/>
              </a:rPr>
              <a:t>ROTEIRO Dos EXPERIMENTOS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65239" y="2316181"/>
            <a:ext cx="15324528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ALTERAR DADOS DO USUÁRIO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65239" y="5259778"/>
            <a:ext cx="15324528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ACESSO AO BANCO DE DADOS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65239" y="8118474"/>
            <a:ext cx="15324528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HISTÓRICO E RELATÓRIO COMPLETO DOS MEDICAMENTOS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5239" y="6666304"/>
            <a:ext cx="15324528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GRÁFICOS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65239" y="7413148"/>
            <a:ext cx="15324528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META DE REMÉDIOS DA SEMANA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65239" y="5912384"/>
            <a:ext cx="15324528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AGENDA DE REMÉDIOS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65239" y="3005094"/>
            <a:ext cx="15324528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403342" indent="-701671" lvl="1">
              <a:lnSpc>
                <a:spcPts val="9099"/>
              </a:lnSpc>
              <a:buFont typeface="Arial"/>
              <a:buChar char="•"/>
            </a:pPr>
            <a:r>
              <a:rPr lang="en-US" sz="6499">
                <a:solidFill>
                  <a:srgbClr val="000000"/>
                </a:solidFill>
                <a:latin typeface="Finland"/>
              </a:rPr>
              <a:t>OBTER RELATÓRIO SEMANAL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783" y="-1309788"/>
            <a:ext cx="17292433" cy="11797641"/>
          </a:xfrm>
          <a:custGeom>
            <a:avLst/>
            <a:gdLst/>
            <a:ahLst/>
            <a:cxnLst/>
            <a:rect r="r" b="b" t="t" l="l"/>
            <a:pathLst>
              <a:path h="11797641" w="17292433">
                <a:moveTo>
                  <a:pt x="0" y="0"/>
                </a:moveTo>
                <a:lnTo>
                  <a:pt x="17292434" y="0"/>
                </a:lnTo>
                <a:lnTo>
                  <a:pt x="17292434" y="11797642"/>
                </a:lnTo>
                <a:lnTo>
                  <a:pt x="0" y="11797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7783" y="2144461"/>
            <a:ext cx="7643607" cy="299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19"/>
              </a:lnSpc>
            </a:pPr>
            <a:r>
              <a:rPr lang="en-US" sz="8371">
                <a:solidFill>
                  <a:srgbClr val="000000"/>
                </a:solidFill>
                <a:latin typeface="Alta"/>
              </a:rPr>
              <a:t>EXPERIMENTOS COM USUÁRIOS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16631">
            <a:off x="9324355" y="3498233"/>
            <a:ext cx="12793349" cy="5101348"/>
          </a:xfrm>
          <a:custGeom>
            <a:avLst/>
            <a:gdLst/>
            <a:ahLst/>
            <a:cxnLst/>
            <a:rect r="r" b="b" t="t" l="l"/>
            <a:pathLst>
              <a:path h="5101348" w="12793349">
                <a:moveTo>
                  <a:pt x="0" y="0"/>
                </a:moveTo>
                <a:lnTo>
                  <a:pt x="12793350" y="0"/>
                </a:lnTo>
                <a:lnTo>
                  <a:pt x="12793350" y="5101348"/>
                </a:lnTo>
                <a:lnTo>
                  <a:pt x="0" y="5101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0942" y="4720253"/>
            <a:ext cx="8569009" cy="7262235"/>
          </a:xfrm>
          <a:custGeom>
            <a:avLst/>
            <a:gdLst/>
            <a:ahLst/>
            <a:cxnLst/>
            <a:rect r="r" b="b" t="t" l="l"/>
            <a:pathLst>
              <a:path h="7262235" w="8569009">
                <a:moveTo>
                  <a:pt x="0" y="0"/>
                </a:moveTo>
                <a:lnTo>
                  <a:pt x="8569008" y="0"/>
                </a:lnTo>
                <a:lnTo>
                  <a:pt x="8569008" y="7262235"/>
                </a:lnTo>
                <a:lnTo>
                  <a:pt x="0" y="7262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129778">
            <a:off x="5723403" y="119078"/>
            <a:ext cx="7394794" cy="7179673"/>
          </a:xfrm>
          <a:custGeom>
            <a:avLst/>
            <a:gdLst/>
            <a:ahLst/>
            <a:cxnLst/>
            <a:rect r="r" b="b" t="t" l="l"/>
            <a:pathLst>
              <a:path h="7179673" w="7394794">
                <a:moveTo>
                  <a:pt x="0" y="0"/>
                </a:moveTo>
                <a:lnTo>
                  <a:pt x="7394794" y="0"/>
                </a:lnTo>
                <a:lnTo>
                  <a:pt x="7394794" y="7179673"/>
                </a:lnTo>
                <a:lnTo>
                  <a:pt x="0" y="7179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26720" y="365207"/>
            <a:ext cx="5519910" cy="7359879"/>
          </a:xfrm>
          <a:custGeom>
            <a:avLst/>
            <a:gdLst/>
            <a:ahLst/>
            <a:cxnLst/>
            <a:rect r="r" b="b" t="t" l="l"/>
            <a:pathLst>
              <a:path h="7359879" w="5519910">
                <a:moveTo>
                  <a:pt x="0" y="0"/>
                </a:moveTo>
                <a:lnTo>
                  <a:pt x="5519910" y="0"/>
                </a:lnTo>
                <a:lnTo>
                  <a:pt x="5519910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30998" y="2368967"/>
            <a:ext cx="5519910" cy="7359879"/>
          </a:xfrm>
          <a:custGeom>
            <a:avLst/>
            <a:gdLst/>
            <a:ahLst/>
            <a:cxnLst/>
            <a:rect r="r" b="b" t="t" l="l"/>
            <a:pathLst>
              <a:path h="7359879" w="5519910">
                <a:moveTo>
                  <a:pt x="0" y="0"/>
                </a:moveTo>
                <a:lnTo>
                  <a:pt x="5519909" y="0"/>
                </a:lnTo>
                <a:lnTo>
                  <a:pt x="5519909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22443" y="365207"/>
            <a:ext cx="4766131" cy="9556585"/>
          </a:xfrm>
          <a:custGeom>
            <a:avLst/>
            <a:gdLst/>
            <a:ahLst/>
            <a:cxnLst/>
            <a:rect r="r" b="b" t="t" l="l"/>
            <a:pathLst>
              <a:path h="9556585" w="4766131">
                <a:moveTo>
                  <a:pt x="0" y="0"/>
                </a:moveTo>
                <a:lnTo>
                  <a:pt x="4766131" y="0"/>
                </a:lnTo>
                <a:lnTo>
                  <a:pt x="4766131" y="9556586"/>
                </a:lnTo>
                <a:lnTo>
                  <a:pt x="0" y="9556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973" r="0" b="-685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-245659" y="1752114"/>
            <a:ext cx="6873222" cy="616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  <a:spcBef>
                <a:spcPct val="0"/>
              </a:spcBef>
            </a:pPr>
            <a:r>
              <a:rPr lang="en-US" sz="3464">
                <a:solidFill>
                  <a:srgbClr val="000000"/>
                </a:solidFill>
                <a:latin typeface="Finland"/>
              </a:rPr>
              <a:t>*a entrevistada optou por não mostrar o rosto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15426">
            <a:off x="-3488675" y="4297784"/>
            <a:ext cx="11776247" cy="6579978"/>
          </a:xfrm>
          <a:custGeom>
            <a:avLst/>
            <a:gdLst/>
            <a:ahLst/>
            <a:cxnLst/>
            <a:rect r="r" b="b" t="t" l="l"/>
            <a:pathLst>
              <a:path h="6579978" w="11776247">
                <a:moveTo>
                  <a:pt x="0" y="0"/>
                </a:moveTo>
                <a:lnTo>
                  <a:pt x="11776247" y="0"/>
                </a:lnTo>
                <a:lnTo>
                  <a:pt x="11776247" y="6579978"/>
                </a:lnTo>
                <a:lnTo>
                  <a:pt x="0" y="657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88132"/>
            <a:ext cx="6376849" cy="8510736"/>
          </a:xfrm>
          <a:custGeom>
            <a:avLst/>
            <a:gdLst/>
            <a:ahLst/>
            <a:cxnLst/>
            <a:rect r="r" b="b" t="t" l="l"/>
            <a:pathLst>
              <a:path h="8510736" w="6376849">
                <a:moveTo>
                  <a:pt x="0" y="0"/>
                </a:moveTo>
                <a:lnTo>
                  <a:pt x="6376849" y="0"/>
                </a:lnTo>
                <a:lnTo>
                  <a:pt x="6376849" y="8510736"/>
                </a:lnTo>
                <a:lnTo>
                  <a:pt x="0" y="8510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99458" y="5503411"/>
            <a:ext cx="6826788" cy="7790913"/>
          </a:xfrm>
          <a:custGeom>
            <a:avLst/>
            <a:gdLst/>
            <a:ahLst/>
            <a:cxnLst/>
            <a:rect r="r" b="b" t="t" l="l"/>
            <a:pathLst>
              <a:path h="7790913" w="6826788">
                <a:moveTo>
                  <a:pt x="0" y="0"/>
                </a:moveTo>
                <a:lnTo>
                  <a:pt x="6826788" y="0"/>
                </a:lnTo>
                <a:lnTo>
                  <a:pt x="6826788" y="7790914"/>
                </a:lnTo>
                <a:lnTo>
                  <a:pt x="0" y="7790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81674" y="888132"/>
            <a:ext cx="6277626" cy="8370168"/>
          </a:xfrm>
          <a:custGeom>
            <a:avLst/>
            <a:gdLst/>
            <a:ahLst/>
            <a:cxnLst/>
            <a:rect r="r" b="b" t="t" l="l"/>
            <a:pathLst>
              <a:path h="8370168" w="6277626">
                <a:moveTo>
                  <a:pt x="0" y="0"/>
                </a:moveTo>
                <a:lnTo>
                  <a:pt x="6277626" y="0"/>
                </a:lnTo>
                <a:lnTo>
                  <a:pt x="6277626" y="8370168"/>
                </a:lnTo>
                <a:lnTo>
                  <a:pt x="0" y="8370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0351"/>
            <a:ext cx="14595213" cy="10216649"/>
          </a:xfrm>
          <a:custGeom>
            <a:avLst/>
            <a:gdLst/>
            <a:ahLst/>
            <a:cxnLst/>
            <a:rect r="r" b="b" t="t" l="l"/>
            <a:pathLst>
              <a:path h="10216649" w="14595213">
                <a:moveTo>
                  <a:pt x="0" y="0"/>
                </a:moveTo>
                <a:lnTo>
                  <a:pt x="14595213" y="0"/>
                </a:lnTo>
                <a:lnTo>
                  <a:pt x="14595213" y="10216649"/>
                </a:lnTo>
                <a:lnTo>
                  <a:pt x="0" y="10216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9170" y="1816634"/>
            <a:ext cx="10760130" cy="490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Alta"/>
              </a:rPr>
              <a:t>PONTOS DE DESTAQUE DOS EXPERIMENTOS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7361" y="5143500"/>
            <a:ext cx="11776247" cy="6579978"/>
          </a:xfrm>
          <a:custGeom>
            <a:avLst/>
            <a:gdLst/>
            <a:ahLst/>
            <a:cxnLst/>
            <a:rect r="r" b="b" t="t" l="l"/>
            <a:pathLst>
              <a:path h="6579978" w="11776247">
                <a:moveTo>
                  <a:pt x="0" y="0"/>
                </a:moveTo>
                <a:lnTo>
                  <a:pt x="11776247" y="0"/>
                </a:lnTo>
                <a:lnTo>
                  <a:pt x="11776247" y="6579978"/>
                </a:lnTo>
                <a:lnTo>
                  <a:pt x="0" y="657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24686"/>
            <a:ext cx="12643289" cy="125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532879" indent="-766440" lvl="1">
              <a:lnSpc>
                <a:spcPts val="9939"/>
              </a:lnSpc>
              <a:buFont typeface="Arial"/>
              <a:buChar char="•"/>
            </a:pPr>
            <a:r>
              <a:rPr lang="en-US" sz="7099">
                <a:solidFill>
                  <a:srgbClr val="000000"/>
                </a:solidFill>
                <a:latin typeface="Finland"/>
              </a:rPr>
              <a:t>Deixar a interface o mais intuitivo possível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9883" y="4078609"/>
            <a:ext cx="11692801" cy="125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532879" indent="-766440" lvl="1">
              <a:lnSpc>
                <a:spcPts val="9939"/>
              </a:lnSpc>
              <a:buFont typeface="Arial"/>
              <a:buChar char="•"/>
            </a:pPr>
            <a:r>
              <a:rPr lang="en-US" sz="7099">
                <a:solidFill>
                  <a:srgbClr val="000000"/>
                </a:solidFill>
                <a:latin typeface="Finland"/>
              </a:rPr>
              <a:t>Acessar o aplicativo sem cadastro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01648"/>
            <a:ext cx="11815167" cy="125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532879" indent="-766440" lvl="1">
              <a:lnSpc>
                <a:spcPts val="9939"/>
              </a:lnSpc>
              <a:buFont typeface="Arial"/>
              <a:buChar char="•"/>
            </a:pPr>
            <a:r>
              <a:rPr lang="en-US" sz="7099">
                <a:solidFill>
                  <a:srgbClr val="000000"/>
                </a:solidFill>
                <a:latin typeface="Finland"/>
              </a:rPr>
              <a:t>Diminuir os passos para criar o lembrete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7725"/>
            <a:ext cx="15339982" cy="125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532891" indent="-766445" lvl="1">
              <a:lnSpc>
                <a:spcPts val="9940"/>
              </a:lnSpc>
              <a:buFont typeface="Arial"/>
              <a:buChar char="•"/>
            </a:pPr>
            <a:r>
              <a:rPr lang="en-US" sz="7100">
                <a:solidFill>
                  <a:srgbClr val="000000"/>
                </a:solidFill>
                <a:latin typeface="Finland"/>
              </a:rPr>
              <a:t>Obter dados especificos do plano de medicamento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0320"/>
            <a:ext cx="13851207" cy="9966360"/>
          </a:xfrm>
          <a:custGeom>
            <a:avLst/>
            <a:gdLst/>
            <a:ahLst/>
            <a:cxnLst/>
            <a:rect r="r" b="b" t="t" l="l"/>
            <a:pathLst>
              <a:path h="9966360" w="13851207">
                <a:moveTo>
                  <a:pt x="0" y="0"/>
                </a:moveTo>
                <a:lnTo>
                  <a:pt x="13851207" y="0"/>
                </a:lnTo>
                <a:lnTo>
                  <a:pt x="13851207" y="9966360"/>
                </a:lnTo>
                <a:lnTo>
                  <a:pt x="0" y="9966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70922" y="3030713"/>
            <a:ext cx="9095208" cy="328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Alta"/>
              </a:rPr>
              <a:t>PROTÓTIPO EM PAPEL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13245" y="6380693"/>
            <a:ext cx="10847594" cy="110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Alta"/>
              </a:rPr>
              <a:t>REFINADO APÓS AS ENTREVISTAS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87688">
            <a:off x="-3118379" y="5617670"/>
            <a:ext cx="13534291" cy="9338661"/>
          </a:xfrm>
          <a:custGeom>
            <a:avLst/>
            <a:gdLst/>
            <a:ahLst/>
            <a:cxnLst/>
            <a:rect r="r" b="b" t="t" l="l"/>
            <a:pathLst>
              <a:path h="9338661" w="13534291">
                <a:moveTo>
                  <a:pt x="0" y="0"/>
                </a:moveTo>
                <a:lnTo>
                  <a:pt x="13534291" y="0"/>
                </a:lnTo>
                <a:lnTo>
                  <a:pt x="13534291" y="9338660"/>
                </a:lnTo>
                <a:lnTo>
                  <a:pt x="0" y="933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6748" y="2055613"/>
            <a:ext cx="12335394" cy="7202687"/>
          </a:xfrm>
          <a:custGeom>
            <a:avLst/>
            <a:gdLst/>
            <a:ahLst/>
            <a:cxnLst/>
            <a:rect r="r" b="b" t="t" l="l"/>
            <a:pathLst>
              <a:path h="7202687" w="12335394">
                <a:moveTo>
                  <a:pt x="0" y="0"/>
                </a:moveTo>
                <a:lnTo>
                  <a:pt x="12335394" y="0"/>
                </a:lnTo>
                <a:lnTo>
                  <a:pt x="12335394" y="7202687"/>
                </a:lnTo>
                <a:lnTo>
                  <a:pt x="0" y="7202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072377" y="-528440"/>
            <a:ext cx="5326866" cy="3422511"/>
          </a:xfrm>
          <a:custGeom>
            <a:avLst/>
            <a:gdLst/>
            <a:ahLst/>
            <a:cxnLst/>
            <a:rect r="r" b="b" t="t" l="l"/>
            <a:pathLst>
              <a:path h="3422511" w="5326866">
                <a:moveTo>
                  <a:pt x="0" y="0"/>
                </a:moveTo>
                <a:lnTo>
                  <a:pt x="5326866" y="0"/>
                </a:lnTo>
                <a:lnTo>
                  <a:pt x="5326866" y="3422511"/>
                </a:lnTo>
                <a:lnTo>
                  <a:pt x="0" y="3422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94750" y="-304800"/>
            <a:ext cx="6823323" cy="191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39"/>
              </a:lnSpc>
              <a:spcBef>
                <a:spcPct val="0"/>
              </a:spcBef>
            </a:pPr>
            <a:r>
              <a:rPr lang="en-US" sz="10599">
                <a:solidFill>
                  <a:srgbClr val="000000"/>
                </a:solidFill>
                <a:latin typeface="Alta"/>
              </a:rPr>
              <a:t>TELA INICIAL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32142" y="2770246"/>
            <a:ext cx="4598166" cy="557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Finland"/>
              </a:rPr>
              <a:t>Adicionou-se um botão que permite acessar as funções do aplicativo </a:t>
            </a:r>
            <a:r>
              <a:rPr lang="en-US" sz="5199">
                <a:solidFill>
                  <a:srgbClr val="000000"/>
                </a:solidFill>
                <a:latin typeface="Finland Bold"/>
              </a:rPr>
              <a:t>sem se cadastrar</a:t>
            </a:r>
            <a:r>
              <a:rPr lang="en-US" sz="5199">
                <a:solidFill>
                  <a:srgbClr val="000000"/>
                </a:solidFill>
                <a:latin typeface="Finland"/>
              </a:rPr>
              <a:t>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50593" y="6574199"/>
            <a:ext cx="4596348" cy="1361668"/>
          </a:xfrm>
          <a:custGeom>
            <a:avLst/>
            <a:gdLst/>
            <a:ahLst/>
            <a:cxnLst/>
            <a:rect r="r" b="b" t="t" l="l"/>
            <a:pathLst>
              <a:path h="1361668" w="4596348">
                <a:moveTo>
                  <a:pt x="0" y="0"/>
                </a:moveTo>
                <a:lnTo>
                  <a:pt x="4596348" y="0"/>
                </a:lnTo>
                <a:lnTo>
                  <a:pt x="4596348" y="1361668"/>
                </a:lnTo>
                <a:lnTo>
                  <a:pt x="0" y="13616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08708" y="1565016"/>
            <a:ext cx="21588298" cy="7693284"/>
          </a:xfrm>
          <a:custGeom>
            <a:avLst/>
            <a:gdLst/>
            <a:ahLst/>
            <a:cxnLst/>
            <a:rect r="r" b="b" t="t" l="l"/>
            <a:pathLst>
              <a:path h="7693284" w="21588298">
                <a:moveTo>
                  <a:pt x="0" y="0"/>
                </a:moveTo>
                <a:lnTo>
                  <a:pt x="21588298" y="0"/>
                </a:lnTo>
                <a:lnTo>
                  <a:pt x="21588298" y="7693284"/>
                </a:lnTo>
                <a:lnTo>
                  <a:pt x="0" y="7693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78" r="0" b="-1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98753" y="2230740"/>
            <a:ext cx="7260547" cy="347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892"/>
              </a:lnSpc>
              <a:spcBef>
                <a:spcPct val="0"/>
              </a:spcBef>
            </a:pPr>
            <a:r>
              <a:rPr lang="en-US" sz="8233" spc="-82">
                <a:solidFill>
                  <a:srgbClr val="000000"/>
                </a:solidFill>
                <a:latin typeface="Alta"/>
              </a:rPr>
              <a:t>PROTOTIPAÇÃO DE BAIXA FIDELIDADE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29026" y="7282719"/>
            <a:ext cx="3630274" cy="77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37"/>
              </a:lnSpc>
              <a:spcBef>
                <a:spcPct val="0"/>
              </a:spcBef>
            </a:pPr>
            <a:r>
              <a:rPr lang="en-US" sz="4241">
                <a:solidFill>
                  <a:srgbClr val="000000"/>
                </a:solidFill>
                <a:latin typeface="Alta"/>
              </a:rPr>
              <a:t>GRUPO GAMMA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42829">
            <a:off x="8920451" y="5830389"/>
            <a:ext cx="13196599" cy="6631291"/>
          </a:xfrm>
          <a:custGeom>
            <a:avLst/>
            <a:gdLst/>
            <a:ahLst/>
            <a:cxnLst/>
            <a:rect r="r" b="b" t="t" l="l"/>
            <a:pathLst>
              <a:path h="6631291" w="13196599">
                <a:moveTo>
                  <a:pt x="0" y="0"/>
                </a:moveTo>
                <a:lnTo>
                  <a:pt x="13196599" y="0"/>
                </a:lnTo>
                <a:lnTo>
                  <a:pt x="13196599" y="6631291"/>
                </a:lnTo>
                <a:lnTo>
                  <a:pt x="0" y="6631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73948">
            <a:off x="-5569600" y="7425225"/>
            <a:ext cx="13196599" cy="6631291"/>
          </a:xfrm>
          <a:custGeom>
            <a:avLst/>
            <a:gdLst/>
            <a:ahLst/>
            <a:cxnLst/>
            <a:rect r="r" b="b" t="t" l="l"/>
            <a:pathLst>
              <a:path h="6631291" w="13196599">
                <a:moveTo>
                  <a:pt x="0" y="0"/>
                </a:moveTo>
                <a:lnTo>
                  <a:pt x="13196600" y="0"/>
                </a:lnTo>
                <a:lnTo>
                  <a:pt x="13196600" y="6631291"/>
                </a:lnTo>
                <a:lnTo>
                  <a:pt x="0" y="6631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02507" y="783821"/>
            <a:ext cx="5956793" cy="8589508"/>
          </a:xfrm>
          <a:custGeom>
            <a:avLst/>
            <a:gdLst/>
            <a:ahLst/>
            <a:cxnLst/>
            <a:rect r="r" b="b" t="t" l="l"/>
            <a:pathLst>
              <a:path h="8589508" w="5956793">
                <a:moveTo>
                  <a:pt x="0" y="0"/>
                </a:moveTo>
                <a:lnTo>
                  <a:pt x="5956793" y="0"/>
                </a:lnTo>
                <a:lnTo>
                  <a:pt x="5956793" y="8589508"/>
                </a:lnTo>
                <a:lnTo>
                  <a:pt x="0" y="8589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627666" y="574271"/>
            <a:ext cx="7339008" cy="125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6"/>
              </a:lnSpc>
            </a:pPr>
            <a:r>
              <a:rPr lang="en-US" sz="6933">
                <a:solidFill>
                  <a:srgbClr val="000000"/>
                </a:solidFill>
                <a:latin typeface="Alta"/>
              </a:rPr>
              <a:t>TELA PRINCIPAL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97170" y="2235784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201515"/>
            <a:ext cx="10532679" cy="359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446521" indent="-723261" lvl="1">
              <a:lnSpc>
                <a:spcPts val="9379"/>
              </a:lnSpc>
              <a:buFont typeface="Arial"/>
              <a:buChar char="•"/>
            </a:pPr>
            <a:r>
              <a:rPr lang="en-US" sz="6699">
                <a:solidFill>
                  <a:srgbClr val="000000"/>
                </a:solidFill>
                <a:latin typeface="Finland"/>
              </a:rPr>
              <a:t>O mascote irá auxiliar o usuário a todo momento, fazendo uma interface mais </a:t>
            </a:r>
            <a:r>
              <a:rPr lang="en-US" sz="6699">
                <a:solidFill>
                  <a:srgbClr val="000000"/>
                </a:solidFill>
                <a:latin typeface="Finland Bold"/>
              </a:rPr>
              <a:t>intuitiva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524039" y="4735224"/>
            <a:ext cx="6075815" cy="5027737"/>
          </a:xfrm>
          <a:custGeom>
            <a:avLst/>
            <a:gdLst/>
            <a:ahLst/>
            <a:cxnLst/>
            <a:rect r="r" b="b" t="t" l="l"/>
            <a:pathLst>
              <a:path h="5027737" w="6075815">
                <a:moveTo>
                  <a:pt x="0" y="0"/>
                </a:moveTo>
                <a:lnTo>
                  <a:pt x="6075815" y="0"/>
                </a:lnTo>
                <a:lnTo>
                  <a:pt x="6075815" y="5027737"/>
                </a:lnTo>
                <a:lnTo>
                  <a:pt x="0" y="5027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2483" y="1052703"/>
            <a:ext cx="7383075" cy="8799879"/>
          </a:xfrm>
          <a:custGeom>
            <a:avLst/>
            <a:gdLst/>
            <a:ahLst/>
            <a:cxnLst/>
            <a:rect r="r" b="b" t="t" l="l"/>
            <a:pathLst>
              <a:path h="8799879" w="7383075">
                <a:moveTo>
                  <a:pt x="0" y="0"/>
                </a:moveTo>
                <a:lnTo>
                  <a:pt x="7383075" y="0"/>
                </a:lnTo>
                <a:lnTo>
                  <a:pt x="7383075" y="8799879"/>
                </a:lnTo>
                <a:lnTo>
                  <a:pt x="0" y="8799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584" b="-5362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405956" y="630196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26395" y="7325357"/>
            <a:ext cx="6852702" cy="1034011"/>
          </a:xfrm>
          <a:custGeom>
            <a:avLst/>
            <a:gdLst/>
            <a:ahLst/>
            <a:cxnLst/>
            <a:rect r="r" b="b" t="t" l="l"/>
            <a:pathLst>
              <a:path h="1034011" w="6852702">
                <a:moveTo>
                  <a:pt x="0" y="0"/>
                </a:moveTo>
                <a:lnTo>
                  <a:pt x="6852702" y="0"/>
                </a:lnTo>
                <a:lnTo>
                  <a:pt x="6852702" y="1034011"/>
                </a:lnTo>
                <a:lnTo>
                  <a:pt x="0" y="1034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2099" b="-148316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406598" y="8483193"/>
            <a:ext cx="6852702" cy="1122744"/>
          </a:xfrm>
          <a:custGeom>
            <a:avLst/>
            <a:gdLst/>
            <a:ahLst/>
            <a:cxnLst/>
            <a:rect r="r" b="b" t="t" l="l"/>
            <a:pathLst>
              <a:path h="1122744" w="6852702">
                <a:moveTo>
                  <a:pt x="0" y="0"/>
                </a:moveTo>
                <a:lnTo>
                  <a:pt x="6852702" y="0"/>
                </a:lnTo>
                <a:lnTo>
                  <a:pt x="6852702" y="1122744"/>
                </a:lnTo>
                <a:lnTo>
                  <a:pt x="0" y="1122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10" t="-954692" r="-47500" b="-42934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537987" y="7325357"/>
            <a:ext cx="1466497" cy="955056"/>
          </a:xfrm>
          <a:custGeom>
            <a:avLst/>
            <a:gdLst/>
            <a:ahLst/>
            <a:cxnLst/>
            <a:rect r="r" b="b" t="t" l="l"/>
            <a:pathLst>
              <a:path h="955056" w="1466497">
                <a:moveTo>
                  <a:pt x="0" y="0"/>
                </a:moveTo>
                <a:lnTo>
                  <a:pt x="1466497" y="0"/>
                </a:lnTo>
                <a:lnTo>
                  <a:pt x="1466497" y="955056"/>
                </a:lnTo>
                <a:lnTo>
                  <a:pt x="0" y="955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47437" y="8483193"/>
            <a:ext cx="4410617" cy="1240486"/>
          </a:xfrm>
          <a:custGeom>
            <a:avLst/>
            <a:gdLst/>
            <a:ahLst/>
            <a:cxnLst/>
            <a:rect r="r" b="b" t="t" l="l"/>
            <a:pathLst>
              <a:path h="1240486" w="4410617">
                <a:moveTo>
                  <a:pt x="0" y="0"/>
                </a:moveTo>
                <a:lnTo>
                  <a:pt x="4410618" y="0"/>
                </a:lnTo>
                <a:lnTo>
                  <a:pt x="4410618" y="1240486"/>
                </a:lnTo>
                <a:lnTo>
                  <a:pt x="0" y="12404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29143" y="2771108"/>
            <a:ext cx="2595961" cy="1052544"/>
          </a:xfrm>
          <a:custGeom>
            <a:avLst/>
            <a:gdLst/>
            <a:ahLst/>
            <a:cxnLst/>
            <a:rect r="r" b="b" t="t" l="l"/>
            <a:pathLst>
              <a:path h="1052544" w="2595961">
                <a:moveTo>
                  <a:pt x="0" y="0"/>
                </a:moveTo>
                <a:lnTo>
                  <a:pt x="2595961" y="0"/>
                </a:lnTo>
                <a:lnTo>
                  <a:pt x="2595961" y="1052544"/>
                </a:lnTo>
                <a:lnTo>
                  <a:pt x="0" y="10525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-209550"/>
            <a:ext cx="16265348" cy="126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2"/>
              </a:lnSpc>
            </a:pPr>
            <a:r>
              <a:rPr lang="en-US" sz="6930">
                <a:solidFill>
                  <a:srgbClr val="000000"/>
                </a:solidFill>
                <a:latin typeface="Alta"/>
              </a:rPr>
              <a:t>TELA DE BUSCA DE MEDICAMENTOS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26395" y="928878"/>
            <a:ext cx="9761605" cy="280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Finland"/>
              </a:rPr>
              <a:t>Ao buscar um medicamento, é exibida a </a:t>
            </a:r>
            <a:r>
              <a:rPr lang="en-US" sz="5199">
                <a:solidFill>
                  <a:srgbClr val="000000"/>
                </a:solidFill>
                <a:latin typeface="Finland Bold"/>
              </a:rPr>
              <a:t>distância</a:t>
            </a:r>
            <a:r>
              <a:rPr lang="en-US" sz="5199">
                <a:solidFill>
                  <a:srgbClr val="000000"/>
                </a:solidFill>
                <a:latin typeface="Finland"/>
              </a:rPr>
              <a:t> da farmácia mais próxima e um botão para acessar o </a:t>
            </a:r>
            <a:r>
              <a:rPr lang="en-US" sz="5199">
                <a:solidFill>
                  <a:srgbClr val="000000"/>
                </a:solidFill>
                <a:latin typeface="Finland Bold"/>
              </a:rPr>
              <a:t>Google Maps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26510" y="3699827"/>
            <a:ext cx="9161374" cy="280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Finland"/>
              </a:rPr>
              <a:t>Na tela de busca, ao pressionar a barra de menu lateral, são exibidos os </a:t>
            </a:r>
            <a:r>
              <a:rPr lang="en-US" sz="5199">
                <a:solidFill>
                  <a:srgbClr val="000000"/>
                </a:solidFill>
                <a:latin typeface="Finland Bold"/>
              </a:rPr>
              <a:t>acessos para outras telas</a:t>
            </a:r>
            <a:r>
              <a:rPr lang="en-US" sz="5199">
                <a:solidFill>
                  <a:srgbClr val="000000"/>
                </a:solidFill>
                <a:latin typeface="Finland"/>
              </a:rPr>
              <a:t> do aplicativo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524039" y="4735224"/>
            <a:ext cx="6075815" cy="5027737"/>
          </a:xfrm>
          <a:custGeom>
            <a:avLst/>
            <a:gdLst/>
            <a:ahLst/>
            <a:cxnLst/>
            <a:rect r="r" b="b" t="t" l="l"/>
            <a:pathLst>
              <a:path h="5027737" w="6075815">
                <a:moveTo>
                  <a:pt x="0" y="0"/>
                </a:moveTo>
                <a:lnTo>
                  <a:pt x="6075815" y="0"/>
                </a:lnTo>
                <a:lnTo>
                  <a:pt x="6075815" y="5027737"/>
                </a:lnTo>
                <a:lnTo>
                  <a:pt x="0" y="5027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5956" y="630196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3984" y="2032373"/>
            <a:ext cx="6647505" cy="7613337"/>
          </a:xfrm>
          <a:custGeom>
            <a:avLst/>
            <a:gdLst/>
            <a:ahLst/>
            <a:cxnLst/>
            <a:rect r="r" b="b" t="t" l="l"/>
            <a:pathLst>
              <a:path h="7613337" w="6647505">
                <a:moveTo>
                  <a:pt x="0" y="0"/>
                </a:moveTo>
                <a:lnTo>
                  <a:pt x="6647506" y="0"/>
                </a:lnTo>
                <a:lnTo>
                  <a:pt x="6647506" y="7613337"/>
                </a:lnTo>
                <a:lnTo>
                  <a:pt x="0" y="7613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24" t="0" r="-1699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54786" y="3538394"/>
            <a:ext cx="7108570" cy="6153225"/>
          </a:xfrm>
          <a:custGeom>
            <a:avLst/>
            <a:gdLst/>
            <a:ahLst/>
            <a:cxnLst/>
            <a:rect r="r" b="b" t="t" l="l"/>
            <a:pathLst>
              <a:path h="6153225" w="7108570">
                <a:moveTo>
                  <a:pt x="0" y="0"/>
                </a:moveTo>
                <a:lnTo>
                  <a:pt x="7108570" y="0"/>
                </a:lnTo>
                <a:lnTo>
                  <a:pt x="7108570" y="6153224"/>
                </a:lnTo>
                <a:lnTo>
                  <a:pt x="0" y="61532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659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-209550"/>
            <a:ext cx="16265348" cy="126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2"/>
              </a:lnSpc>
            </a:pPr>
            <a:r>
              <a:rPr lang="en-US" sz="6930">
                <a:solidFill>
                  <a:srgbClr val="000000"/>
                </a:solidFill>
                <a:latin typeface="Alta"/>
              </a:rPr>
              <a:t>TELA DE PERFIL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61374" y="421577"/>
            <a:ext cx="9165970" cy="311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81"/>
              </a:lnSpc>
            </a:pPr>
          </a:p>
          <a:p>
            <a:pPr marL="953342" indent="-476671" lvl="1">
              <a:lnSpc>
                <a:spcPts val="6181"/>
              </a:lnSpc>
              <a:buFont typeface="Arial"/>
              <a:buChar char="•"/>
            </a:pPr>
            <a:r>
              <a:rPr lang="en-US" sz="4415">
                <a:solidFill>
                  <a:srgbClr val="000000"/>
                </a:solidFill>
                <a:latin typeface="Finland"/>
              </a:rPr>
              <a:t>Funcionalidade de cada botão mais fácil de entender </a:t>
            </a:r>
          </a:p>
          <a:p>
            <a:pPr marL="953342" indent="-476671" lvl="1">
              <a:lnSpc>
                <a:spcPts val="6181"/>
              </a:lnSpc>
              <a:buFont typeface="Arial"/>
              <a:buChar char="•"/>
            </a:pPr>
            <a:r>
              <a:rPr lang="en-US" sz="4415">
                <a:solidFill>
                  <a:srgbClr val="000000"/>
                </a:solidFill>
                <a:latin typeface="Finland"/>
              </a:rPr>
              <a:t>A tela do perfil do usuário sem cadastro é mais simples e exibe um aviso que não é cadastrado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126715" y="2032373"/>
            <a:ext cx="3714402" cy="1506021"/>
          </a:xfrm>
          <a:custGeom>
            <a:avLst/>
            <a:gdLst/>
            <a:ahLst/>
            <a:cxnLst/>
            <a:rect r="r" b="b" t="t" l="l"/>
            <a:pathLst>
              <a:path h="1506021" w="3714402">
                <a:moveTo>
                  <a:pt x="0" y="0"/>
                </a:moveTo>
                <a:lnTo>
                  <a:pt x="3714402" y="0"/>
                </a:lnTo>
                <a:lnTo>
                  <a:pt x="3714402" y="1506021"/>
                </a:lnTo>
                <a:lnTo>
                  <a:pt x="0" y="1506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460856">
            <a:off x="-3343437" y="-1013533"/>
            <a:ext cx="9714697" cy="8658224"/>
          </a:xfrm>
          <a:custGeom>
            <a:avLst/>
            <a:gdLst/>
            <a:ahLst/>
            <a:cxnLst/>
            <a:rect r="r" b="b" t="t" l="l"/>
            <a:pathLst>
              <a:path h="8658224" w="9714697">
                <a:moveTo>
                  <a:pt x="0" y="0"/>
                </a:moveTo>
                <a:lnTo>
                  <a:pt x="9714697" y="0"/>
                </a:lnTo>
                <a:lnTo>
                  <a:pt x="9714697" y="8658224"/>
                </a:lnTo>
                <a:lnTo>
                  <a:pt x="0" y="8658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5988" y="1537387"/>
            <a:ext cx="7988012" cy="8590050"/>
          </a:xfrm>
          <a:custGeom>
            <a:avLst/>
            <a:gdLst/>
            <a:ahLst/>
            <a:cxnLst/>
            <a:rect r="r" b="b" t="t" l="l"/>
            <a:pathLst>
              <a:path h="8590050" w="7988012">
                <a:moveTo>
                  <a:pt x="0" y="0"/>
                </a:moveTo>
                <a:lnTo>
                  <a:pt x="7988012" y="0"/>
                </a:lnTo>
                <a:lnTo>
                  <a:pt x="7988012" y="8590049"/>
                </a:lnTo>
                <a:lnTo>
                  <a:pt x="0" y="8590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735282">
            <a:off x="14607353" y="4000652"/>
            <a:ext cx="7361295" cy="9144465"/>
          </a:xfrm>
          <a:custGeom>
            <a:avLst/>
            <a:gdLst/>
            <a:ahLst/>
            <a:cxnLst/>
            <a:rect r="r" b="b" t="t" l="l"/>
            <a:pathLst>
              <a:path h="9144465" w="7361295">
                <a:moveTo>
                  <a:pt x="0" y="0"/>
                </a:moveTo>
                <a:lnTo>
                  <a:pt x="7361294" y="0"/>
                </a:lnTo>
                <a:lnTo>
                  <a:pt x="7361294" y="9144466"/>
                </a:lnTo>
                <a:lnTo>
                  <a:pt x="0" y="91444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05326" y="2499036"/>
            <a:ext cx="3823149" cy="2489826"/>
          </a:xfrm>
          <a:custGeom>
            <a:avLst/>
            <a:gdLst/>
            <a:ahLst/>
            <a:cxnLst/>
            <a:rect r="r" b="b" t="t" l="l"/>
            <a:pathLst>
              <a:path h="2489826" w="3823149">
                <a:moveTo>
                  <a:pt x="0" y="0"/>
                </a:moveTo>
                <a:lnTo>
                  <a:pt x="3823149" y="0"/>
                </a:lnTo>
                <a:lnTo>
                  <a:pt x="3823149" y="2489825"/>
                </a:lnTo>
                <a:lnTo>
                  <a:pt x="0" y="2489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67477"/>
            <a:ext cx="18288000" cy="160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2"/>
              </a:lnSpc>
            </a:pPr>
            <a:r>
              <a:rPr lang="en-US" sz="8887">
                <a:solidFill>
                  <a:srgbClr val="000000"/>
                </a:solidFill>
                <a:latin typeface="Alta"/>
              </a:rPr>
              <a:t>TELA DE 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199765"/>
            <a:ext cx="8115300" cy="466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Finland"/>
              </a:rPr>
              <a:t>Adicionou-se um botão que permite </a:t>
            </a:r>
            <a:r>
              <a:rPr lang="en-US" sz="5199">
                <a:solidFill>
                  <a:srgbClr val="000000"/>
                </a:solidFill>
                <a:latin typeface="Finland Bold"/>
              </a:rPr>
              <a:t>listar</a:t>
            </a:r>
            <a:r>
              <a:rPr lang="en-US" sz="5199">
                <a:solidFill>
                  <a:srgbClr val="000000"/>
                </a:solidFill>
                <a:latin typeface="Finland"/>
              </a:rPr>
              <a:t> os medicamentos </a:t>
            </a:r>
            <a:r>
              <a:rPr lang="en-US" sz="5199">
                <a:solidFill>
                  <a:srgbClr val="000000"/>
                </a:solidFill>
                <a:latin typeface="Finland Bold"/>
              </a:rPr>
              <a:t>totais</a:t>
            </a:r>
            <a:r>
              <a:rPr lang="en-US" sz="5199">
                <a:solidFill>
                  <a:srgbClr val="000000"/>
                </a:solidFill>
                <a:latin typeface="Finland"/>
              </a:rPr>
              <a:t> agendados</a:t>
            </a:r>
            <a:r>
              <a:rPr lang="en-US" sz="5199">
                <a:solidFill>
                  <a:srgbClr val="000000"/>
                </a:solidFill>
                <a:latin typeface="Finland Bold"/>
              </a:rPr>
              <a:t>,</a:t>
            </a:r>
            <a:r>
              <a:rPr lang="en-US" sz="5199">
                <a:solidFill>
                  <a:srgbClr val="000000"/>
                </a:solidFill>
                <a:latin typeface="Finland"/>
              </a:rPr>
              <a:t> somente do </a:t>
            </a:r>
            <a:r>
              <a:rPr lang="en-US" sz="5199">
                <a:solidFill>
                  <a:srgbClr val="000000"/>
                </a:solidFill>
                <a:latin typeface="Finland Bold"/>
              </a:rPr>
              <a:t>dia atual </a:t>
            </a:r>
            <a:r>
              <a:rPr lang="en-US" sz="5199">
                <a:solidFill>
                  <a:srgbClr val="000000"/>
                </a:solidFill>
                <a:latin typeface="Finland"/>
              </a:rPr>
              <a:t>e somente um medicamento em </a:t>
            </a:r>
            <a:r>
              <a:rPr lang="en-US" sz="5199">
                <a:solidFill>
                  <a:srgbClr val="000000"/>
                </a:solidFill>
                <a:latin typeface="Finland Bold"/>
              </a:rPr>
              <a:t>específico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63041" y="-1217674"/>
            <a:ext cx="19951041" cy="14245043"/>
          </a:xfrm>
          <a:custGeom>
            <a:avLst/>
            <a:gdLst/>
            <a:ahLst/>
            <a:cxnLst/>
            <a:rect r="r" b="b" t="t" l="l"/>
            <a:pathLst>
              <a:path h="14245043" w="19951041">
                <a:moveTo>
                  <a:pt x="0" y="0"/>
                </a:moveTo>
                <a:lnTo>
                  <a:pt x="19951041" y="0"/>
                </a:lnTo>
                <a:lnTo>
                  <a:pt x="19951041" y="14245043"/>
                </a:lnTo>
                <a:lnTo>
                  <a:pt x="0" y="142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79891" y="695325"/>
            <a:ext cx="7279409" cy="211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85"/>
              </a:lnSpc>
            </a:pPr>
            <a:r>
              <a:rPr lang="en-US" sz="11775">
                <a:solidFill>
                  <a:srgbClr val="000000"/>
                </a:solidFill>
                <a:latin typeface="Alta"/>
              </a:rPr>
              <a:t>OBRIGADO!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38392"/>
            <a:ext cx="13499501" cy="10963784"/>
          </a:xfrm>
          <a:custGeom>
            <a:avLst/>
            <a:gdLst/>
            <a:ahLst/>
            <a:cxnLst/>
            <a:rect r="r" b="b" t="t" l="l"/>
            <a:pathLst>
              <a:path h="10963784" w="13499501">
                <a:moveTo>
                  <a:pt x="0" y="0"/>
                </a:moveTo>
                <a:lnTo>
                  <a:pt x="13499501" y="0"/>
                </a:lnTo>
                <a:lnTo>
                  <a:pt x="13499501" y="10963784"/>
                </a:lnTo>
                <a:lnTo>
                  <a:pt x="0" y="1096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2615842"/>
            <a:ext cx="1020414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Alta"/>
              </a:rPr>
              <a:t>NOSSA IDEIA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4334956"/>
            <a:ext cx="8929579" cy="242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Finland"/>
              </a:rPr>
              <a:t> Desenvolver um aplicativo de alarme e de gerenciamento de medicações para auxiliar usuários no controle de seus medicamentos.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1249" y="128309"/>
            <a:ext cx="13694986" cy="9129991"/>
          </a:xfrm>
          <a:custGeom>
            <a:avLst/>
            <a:gdLst/>
            <a:ahLst/>
            <a:cxnLst/>
            <a:rect r="r" b="b" t="t" l="l"/>
            <a:pathLst>
              <a:path h="9129991" w="13694986">
                <a:moveTo>
                  <a:pt x="0" y="0"/>
                </a:moveTo>
                <a:lnTo>
                  <a:pt x="13694986" y="0"/>
                </a:lnTo>
                <a:lnTo>
                  <a:pt x="13694986" y="9129991"/>
                </a:lnTo>
                <a:lnTo>
                  <a:pt x="0" y="9129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0518" y="5860441"/>
            <a:ext cx="11245303" cy="2463759"/>
            <a:chOff x="0" y="0"/>
            <a:chExt cx="14993737" cy="32850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66700"/>
              <a:ext cx="14993737" cy="2219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488"/>
                </a:lnSpc>
                <a:spcBef>
                  <a:spcPct val="0"/>
                </a:spcBef>
              </a:pPr>
              <a:r>
                <a:rPr lang="en-US" sz="9634">
                  <a:solidFill>
                    <a:srgbClr val="000000"/>
                  </a:solidFill>
                  <a:latin typeface="Alta"/>
                </a:rPr>
                <a:t>PRIMEIRO PROTÓTIPO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960624" y="1772101"/>
              <a:ext cx="11072488" cy="1512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184"/>
                </a:lnSpc>
                <a:spcBef>
                  <a:spcPct val="0"/>
                </a:spcBef>
              </a:pPr>
              <a:r>
                <a:rPr lang="en-US" sz="6560">
                  <a:solidFill>
                    <a:srgbClr val="000000"/>
                  </a:solidFill>
                  <a:latin typeface="Alta"/>
                </a:rPr>
                <a:t>FEITO EM SALA DE AULA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21560">
            <a:off x="4942412" y="-6698371"/>
            <a:ext cx="16224821" cy="15454142"/>
          </a:xfrm>
          <a:custGeom>
            <a:avLst/>
            <a:gdLst/>
            <a:ahLst/>
            <a:cxnLst/>
            <a:rect r="r" b="b" t="t" l="l"/>
            <a:pathLst>
              <a:path h="15454142" w="16224821">
                <a:moveTo>
                  <a:pt x="0" y="0"/>
                </a:moveTo>
                <a:lnTo>
                  <a:pt x="16224820" y="0"/>
                </a:lnTo>
                <a:lnTo>
                  <a:pt x="16224820" y="15454142"/>
                </a:lnTo>
                <a:lnTo>
                  <a:pt x="0" y="15454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5565" y="1809301"/>
            <a:ext cx="6618869" cy="7261709"/>
          </a:xfrm>
          <a:custGeom>
            <a:avLst/>
            <a:gdLst/>
            <a:ahLst/>
            <a:cxnLst/>
            <a:rect r="r" b="b" t="t" l="l"/>
            <a:pathLst>
              <a:path h="7261709" w="6618869">
                <a:moveTo>
                  <a:pt x="0" y="0"/>
                </a:moveTo>
                <a:lnTo>
                  <a:pt x="6618869" y="0"/>
                </a:lnTo>
                <a:lnTo>
                  <a:pt x="6618869" y="7261709"/>
                </a:lnTo>
                <a:lnTo>
                  <a:pt x="0" y="7261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739617" y="1853196"/>
            <a:ext cx="6391220" cy="7261709"/>
          </a:xfrm>
          <a:custGeom>
            <a:avLst/>
            <a:gdLst/>
            <a:ahLst/>
            <a:cxnLst/>
            <a:rect r="r" b="b" t="t" l="l"/>
            <a:pathLst>
              <a:path h="7261709" w="6391220">
                <a:moveTo>
                  <a:pt x="0" y="0"/>
                </a:moveTo>
                <a:lnTo>
                  <a:pt x="6391221" y="0"/>
                </a:lnTo>
                <a:lnTo>
                  <a:pt x="6391221" y="7261709"/>
                </a:lnTo>
                <a:lnTo>
                  <a:pt x="0" y="726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967677" y="8940084"/>
            <a:ext cx="2394645" cy="130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9"/>
              </a:lnSpc>
              <a:spcBef>
                <a:spcPct val="0"/>
              </a:spcBef>
            </a:pPr>
            <a:r>
              <a:rPr lang="en-US" sz="7199">
                <a:solidFill>
                  <a:srgbClr val="000000"/>
                </a:solidFill>
                <a:latin typeface="Alta"/>
              </a:rPr>
              <a:t>LOGIN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34730" y="8940084"/>
            <a:ext cx="3200995" cy="130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9"/>
              </a:lnSpc>
              <a:spcBef>
                <a:spcPct val="0"/>
              </a:spcBef>
            </a:pPr>
            <a:r>
              <a:rPr lang="en-US" sz="7199">
                <a:solidFill>
                  <a:srgbClr val="000000"/>
                </a:solidFill>
                <a:latin typeface="Alta"/>
              </a:rPr>
              <a:t>REGISTO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94750" y="-304800"/>
            <a:ext cx="6823323" cy="191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839"/>
              </a:lnSpc>
              <a:spcBef>
                <a:spcPct val="0"/>
              </a:spcBef>
            </a:pPr>
            <a:r>
              <a:rPr lang="en-US" sz="10599">
                <a:solidFill>
                  <a:srgbClr val="000000"/>
                </a:solidFill>
                <a:latin typeface="Alta"/>
              </a:rPr>
              <a:t>TELA INICIAL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7392">
            <a:off x="-190472" y="5181187"/>
            <a:ext cx="7214963" cy="7214963"/>
          </a:xfrm>
          <a:custGeom>
            <a:avLst/>
            <a:gdLst/>
            <a:ahLst/>
            <a:cxnLst/>
            <a:rect r="r" b="b" t="t" l="l"/>
            <a:pathLst>
              <a:path h="7214963" w="7214963">
                <a:moveTo>
                  <a:pt x="0" y="0"/>
                </a:moveTo>
                <a:lnTo>
                  <a:pt x="7214963" y="0"/>
                </a:lnTo>
                <a:lnTo>
                  <a:pt x="7214963" y="7214963"/>
                </a:lnTo>
                <a:lnTo>
                  <a:pt x="0" y="7214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15968" y="503551"/>
            <a:ext cx="13414866" cy="11805082"/>
          </a:xfrm>
          <a:custGeom>
            <a:avLst/>
            <a:gdLst/>
            <a:ahLst/>
            <a:cxnLst/>
            <a:rect r="r" b="b" t="t" l="l"/>
            <a:pathLst>
              <a:path h="11805082" w="13414866">
                <a:moveTo>
                  <a:pt x="0" y="0"/>
                </a:moveTo>
                <a:lnTo>
                  <a:pt x="13414865" y="0"/>
                </a:lnTo>
                <a:lnTo>
                  <a:pt x="13414865" y="11805082"/>
                </a:lnTo>
                <a:lnTo>
                  <a:pt x="0" y="11805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50228" y="298544"/>
            <a:ext cx="5625828" cy="9689912"/>
          </a:xfrm>
          <a:custGeom>
            <a:avLst/>
            <a:gdLst/>
            <a:ahLst/>
            <a:cxnLst/>
            <a:rect r="r" b="b" t="t" l="l"/>
            <a:pathLst>
              <a:path h="9689912" w="5625828">
                <a:moveTo>
                  <a:pt x="0" y="0"/>
                </a:moveTo>
                <a:lnTo>
                  <a:pt x="5625828" y="0"/>
                </a:lnTo>
                <a:lnTo>
                  <a:pt x="5625828" y="9689912"/>
                </a:lnTo>
                <a:lnTo>
                  <a:pt x="0" y="9689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59937" y="4488768"/>
            <a:ext cx="4721955" cy="5499688"/>
          </a:xfrm>
          <a:custGeom>
            <a:avLst/>
            <a:gdLst/>
            <a:ahLst/>
            <a:cxnLst/>
            <a:rect r="r" b="b" t="t" l="l"/>
            <a:pathLst>
              <a:path h="5499688" w="4721955">
                <a:moveTo>
                  <a:pt x="0" y="0"/>
                </a:moveTo>
                <a:lnTo>
                  <a:pt x="4721955" y="0"/>
                </a:lnTo>
                <a:lnTo>
                  <a:pt x="4721955" y="5499688"/>
                </a:lnTo>
                <a:lnTo>
                  <a:pt x="0" y="549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661163" y="4488768"/>
            <a:ext cx="5087212" cy="5499688"/>
          </a:xfrm>
          <a:custGeom>
            <a:avLst/>
            <a:gdLst/>
            <a:ahLst/>
            <a:cxnLst/>
            <a:rect r="r" b="b" t="t" l="l"/>
            <a:pathLst>
              <a:path h="5499688" w="5087212">
                <a:moveTo>
                  <a:pt x="0" y="0"/>
                </a:moveTo>
                <a:lnTo>
                  <a:pt x="5087212" y="0"/>
                </a:lnTo>
                <a:lnTo>
                  <a:pt x="5087212" y="5499688"/>
                </a:lnTo>
                <a:lnTo>
                  <a:pt x="0" y="549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2254525">
            <a:off x="4686833" y="4317110"/>
            <a:ext cx="2110066" cy="1239664"/>
          </a:xfrm>
          <a:custGeom>
            <a:avLst/>
            <a:gdLst/>
            <a:ahLst/>
            <a:cxnLst/>
            <a:rect r="r" b="b" t="t" l="l"/>
            <a:pathLst>
              <a:path h="1239664" w="2110066">
                <a:moveTo>
                  <a:pt x="0" y="0"/>
                </a:moveTo>
                <a:lnTo>
                  <a:pt x="2110066" y="0"/>
                </a:lnTo>
                <a:lnTo>
                  <a:pt x="2110066" y="1239663"/>
                </a:lnTo>
                <a:lnTo>
                  <a:pt x="0" y="12396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487483" y="322576"/>
            <a:ext cx="13159626" cy="118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6"/>
              </a:lnSpc>
            </a:pPr>
            <a:r>
              <a:rPr lang="en-US" sz="6633">
                <a:solidFill>
                  <a:srgbClr val="000000"/>
                </a:solidFill>
                <a:latin typeface="Alta"/>
              </a:rPr>
              <a:t>TELA PRICIPAL - PRIMEIRO ACESSO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7170" y="2235784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7608" y="1541707"/>
            <a:ext cx="11949445" cy="249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09"/>
              </a:lnSpc>
            </a:pPr>
            <a:r>
              <a:rPr lang="en-US" sz="6199">
                <a:solidFill>
                  <a:srgbClr val="000000"/>
                </a:solidFill>
                <a:latin typeface="Gram"/>
              </a:rPr>
              <a:t>NO PRIMEIRO ACESSO, O MASCOTE APRESENTARÁ AS FUNÇÕES DO APLICATIVO ATRAVÉS DE UM TUTORIAL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3681" y="2457283"/>
            <a:ext cx="11472200" cy="10224598"/>
          </a:xfrm>
          <a:custGeom>
            <a:avLst/>
            <a:gdLst/>
            <a:ahLst/>
            <a:cxnLst/>
            <a:rect r="r" b="b" t="t" l="l"/>
            <a:pathLst>
              <a:path h="10224598" w="11472200">
                <a:moveTo>
                  <a:pt x="0" y="0"/>
                </a:moveTo>
                <a:lnTo>
                  <a:pt x="11472200" y="0"/>
                </a:lnTo>
                <a:lnTo>
                  <a:pt x="11472200" y="10224598"/>
                </a:lnTo>
                <a:lnTo>
                  <a:pt x="0" y="1022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90" y="1028700"/>
            <a:ext cx="5942236" cy="8910569"/>
          </a:xfrm>
          <a:custGeom>
            <a:avLst/>
            <a:gdLst/>
            <a:ahLst/>
            <a:cxnLst/>
            <a:rect r="r" b="b" t="t" l="l"/>
            <a:pathLst>
              <a:path h="8910569" w="5942236">
                <a:moveTo>
                  <a:pt x="0" y="0"/>
                </a:moveTo>
                <a:lnTo>
                  <a:pt x="5942236" y="0"/>
                </a:lnTo>
                <a:lnTo>
                  <a:pt x="5942236" y="8910569"/>
                </a:lnTo>
                <a:lnTo>
                  <a:pt x="0" y="8910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3809022">
            <a:off x="11408895" y="4538673"/>
            <a:ext cx="8904740" cy="8969976"/>
          </a:xfrm>
          <a:custGeom>
            <a:avLst/>
            <a:gdLst/>
            <a:ahLst/>
            <a:cxnLst/>
            <a:rect r="r" b="b" t="t" l="l"/>
            <a:pathLst>
              <a:path h="8969976" w="8904740">
                <a:moveTo>
                  <a:pt x="0" y="0"/>
                </a:moveTo>
                <a:lnTo>
                  <a:pt x="8904741" y="0"/>
                </a:lnTo>
                <a:lnTo>
                  <a:pt x="8904741" y="8969977"/>
                </a:lnTo>
                <a:lnTo>
                  <a:pt x="0" y="8969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62456" y="1028700"/>
            <a:ext cx="4509648" cy="8823224"/>
          </a:xfrm>
          <a:custGeom>
            <a:avLst/>
            <a:gdLst/>
            <a:ahLst/>
            <a:cxnLst/>
            <a:rect r="r" b="b" t="t" l="l"/>
            <a:pathLst>
              <a:path h="8823224" w="4509648">
                <a:moveTo>
                  <a:pt x="0" y="0"/>
                </a:moveTo>
                <a:lnTo>
                  <a:pt x="4509647" y="0"/>
                </a:lnTo>
                <a:lnTo>
                  <a:pt x="4509647" y="8823224"/>
                </a:lnTo>
                <a:lnTo>
                  <a:pt x="0" y="88232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1677816">
            <a:off x="7270139" y="2275833"/>
            <a:ext cx="2496307" cy="3207871"/>
          </a:xfrm>
          <a:custGeom>
            <a:avLst/>
            <a:gdLst/>
            <a:ahLst/>
            <a:cxnLst/>
            <a:rect r="r" b="b" t="t" l="l"/>
            <a:pathLst>
              <a:path h="3207871" w="2496307">
                <a:moveTo>
                  <a:pt x="2496306" y="0"/>
                </a:moveTo>
                <a:lnTo>
                  <a:pt x="0" y="0"/>
                </a:lnTo>
                <a:lnTo>
                  <a:pt x="0" y="3207871"/>
                </a:lnTo>
                <a:lnTo>
                  <a:pt x="2496306" y="3207871"/>
                </a:lnTo>
                <a:lnTo>
                  <a:pt x="249630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53267">
            <a:off x="8865494" y="5675049"/>
            <a:ext cx="4486510" cy="1537119"/>
          </a:xfrm>
          <a:custGeom>
            <a:avLst/>
            <a:gdLst/>
            <a:ahLst/>
            <a:cxnLst/>
            <a:rect r="r" b="b" t="t" l="l"/>
            <a:pathLst>
              <a:path h="1537119" w="4486510">
                <a:moveTo>
                  <a:pt x="0" y="0"/>
                </a:moveTo>
                <a:lnTo>
                  <a:pt x="4486510" y="0"/>
                </a:lnTo>
                <a:lnTo>
                  <a:pt x="4486510" y="1537119"/>
                </a:lnTo>
                <a:lnTo>
                  <a:pt x="0" y="1537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297524" y="17851"/>
            <a:ext cx="22883048" cy="101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8"/>
              </a:lnSpc>
            </a:pPr>
            <a:r>
              <a:rPr lang="en-US" sz="5577">
                <a:solidFill>
                  <a:srgbClr val="000000"/>
                </a:solidFill>
                <a:latin typeface="Alta"/>
              </a:rPr>
              <a:t>PESQUISA E CONFIGURAÇÃO DA AGENDA DE MEDICAMENTOS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43783" y="1717185"/>
            <a:ext cx="7021116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Gram Bold"/>
              </a:rPr>
              <a:t>PESQUISA DE MEDICAMENTOS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13881" y="8253095"/>
            <a:ext cx="6892826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Gram Bold"/>
              </a:rPr>
              <a:t>CONFIGURAÇÃO DA AGENDA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2715" y="1386862"/>
            <a:ext cx="21856803" cy="7513276"/>
          </a:xfrm>
          <a:custGeom>
            <a:avLst/>
            <a:gdLst/>
            <a:ahLst/>
            <a:cxnLst/>
            <a:rect r="r" b="b" t="t" l="l"/>
            <a:pathLst>
              <a:path h="7513276" w="21856803">
                <a:moveTo>
                  <a:pt x="0" y="0"/>
                </a:moveTo>
                <a:lnTo>
                  <a:pt x="21856803" y="0"/>
                </a:lnTo>
                <a:lnTo>
                  <a:pt x="21856803" y="7513276"/>
                </a:lnTo>
                <a:lnTo>
                  <a:pt x="0" y="7513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6977" y="1436953"/>
            <a:ext cx="11334047" cy="8358860"/>
          </a:xfrm>
          <a:custGeom>
            <a:avLst/>
            <a:gdLst/>
            <a:ahLst/>
            <a:cxnLst/>
            <a:rect r="r" b="b" t="t" l="l"/>
            <a:pathLst>
              <a:path h="8358860" w="11334047">
                <a:moveTo>
                  <a:pt x="0" y="0"/>
                </a:moveTo>
                <a:lnTo>
                  <a:pt x="11334046" y="0"/>
                </a:lnTo>
                <a:lnTo>
                  <a:pt x="11334046" y="8358859"/>
                </a:lnTo>
                <a:lnTo>
                  <a:pt x="0" y="8358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-626960" y="-215316"/>
            <a:ext cx="19541920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ta"/>
              </a:rPr>
              <a:t>TELA PRINCIPAL DO APLICATIVO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866127">
            <a:off x="-414129" y="2513809"/>
            <a:ext cx="7284019" cy="7337381"/>
          </a:xfrm>
          <a:custGeom>
            <a:avLst/>
            <a:gdLst/>
            <a:ahLst/>
            <a:cxnLst/>
            <a:rect r="r" b="b" t="t" l="l"/>
            <a:pathLst>
              <a:path h="7337381" w="7284019">
                <a:moveTo>
                  <a:pt x="7284018" y="0"/>
                </a:moveTo>
                <a:lnTo>
                  <a:pt x="0" y="0"/>
                </a:lnTo>
                <a:lnTo>
                  <a:pt x="0" y="7337381"/>
                </a:lnTo>
                <a:lnTo>
                  <a:pt x="7284018" y="7337381"/>
                </a:lnTo>
                <a:lnTo>
                  <a:pt x="72840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4223">
            <a:off x="7396293" y="1995887"/>
            <a:ext cx="13301244" cy="12952087"/>
          </a:xfrm>
          <a:custGeom>
            <a:avLst/>
            <a:gdLst/>
            <a:ahLst/>
            <a:cxnLst/>
            <a:rect r="r" b="b" t="t" l="l"/>
            <a:pathLst>
              <a:path h="12952087" w="13301244">
                <a:moveTo>
                  <a:pt x="0" y="0"/>
                </a:moveTo>
                <a:lnTo>
                  <a:pt x="13301244" y="0"/>
                </a:lnTo>
                <a:lnTo>
                  <a:pt x="13301244" y="12952087"/>
                </a:lnTo>
                <a:lnTo>
                  <a:pt x="0" y="12952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8498" y="1379149"/>
            <a:ext cx="8124388" cy="8763539"/>
          </a:xfrm>
          <a:custGeom>
            <a:avLst/>
            <a:gdLst/>
            <a:ahLst/>
            <a:cxnLst/>
            <a:rect r="r" b="b" t="t" l="l"/>
            <a:pathLst>
              <a:path h="8763539" w="8124388">
                <a:moveTo>
                  <a:pt x="0" y="0"/>
                </a:moveTo>
                <a:lnTo>
                  <a:pt x="8124388" y="0"/>
                </a:lnTo>
                <a:lnTo>
                  <a:pt x="8124388" y="8763539"/>
                </a:lnTo>
                <a:lnTo>
                  <a:pt x="0" y="8763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29" r="0" b="-429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834530" y="1379149"/>
            <a:ext cx="6424770" cy="8763539"/>
          </a:xfrm>
          <a:custGeom>
            <a:avLst/>
            <a:gdLst/>
            <a:ahLst/>
            <a:cxnLst/>
            <a:rect r="r" b="b" t="t" l="l"/>
            <a:pathLst>
              <a:path h="8763539" w="6424770">
                <a:moveTo>
                  <a:pt x="0" y="0"/>
                </a:moveTo>
                <a:lnTo>
                  <a:pt x="6424770" y="0"/>
                </a:lnTo>
                <a:lnTo>
                  <a:pt x="6424770" y="8763539"/>
                </a:lnTo>
                <a:lnTo>
                  <a:pt x="0" y="8763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0" y="-67477"/>
            <a:ext cx="18288000" cy="160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2"/>
              </a:lnSpc>
            </a:pPr>
            <a:r>
              <a:rPr lang="en-US" sz="8887">
                <a:solidFill>
                  <a:srgbClr val="000000"/>
                </a:solidFill>
                <a:latin typeface="Alta"/>
              </a:rPr>
              <a:t>TELA DE perfil E AGENDA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DAF0d94r22s</dc:identifier>
  <dcterms:modified xsi:type="dcterms:W3CDTF">2011-08-01T06:04:30Z</dcterms:modified>
  <cp:revision>1</cp:revision>
  <dc:title>PROTOTIPAÇÃO DE BAIXA FIDELIDADE - GAMMA</dc:title>
</cp:coreProperties>
</file>